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7" r:id="rId2"/>
    <p:sldId id="453" r:id="rId3"/>
    <p:sldId id="446" r:id="rId4"/>
    <p:sldId id="455" r:id="rId5"/>
    <p:sldId id="456" r:id="rId6"/>
    <p:sldId id="447" r:id="rId7"/>
    <p:sldId id="448" r:id="rId8"/>
    <p:sldId id="457" r:id="rId9"/>
    <p:sldId id="458" r:id="rId10"/>
    <p:sldId id="459" r:id="rId11"/>
    <p:sldId id="460" r:id="rId12"/>
    <p:sldId id="449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FF"/>
    <a:srgbClr val="000000"/>
    <a:srgbClr val="C13F3F"/>
    <a:srgbClr val="D9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0" autoAdjust="0"/>
    <p:restoredTop sz="86398" autoAdjust="0"/>
  </p:normalViewPr>
  <p:slideViewPr>
    <p:cSldViewPr>
      <p:cViewPr varScale="1">
        <p:scale>
          <a:sx n="94" d="100"/>
          <a:sy n="94" d="100"/>
        </p:scale>
        <p:origin x="22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170248" cy="480223"/>
          </a:xfrm>
          <a:prstGeom prst="rect">
            <a:avLst/>
          </a:prstGeom>
        </p:spPr>
        <p:txBody>
          <a:bodyPr vert="horz" lIns="94028" tIns="47015" rIns="94028" bIns="470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6"/>
            <a:ext cx="3170248" cy="480223"/>
          </a:xfrm>
          <a:prstGeom prst="rect">
            <a:avLst/>
          </a:prstGeom>
        </p:spPr>
        <p:txBody>
          <a:bodyPr vert="horz" lIns="94028" tIns="47015" rIns="94028" bIns="47015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5"/>
            <a:ext cx="3170248" cy="480223"/>
          </a:xfrm>
          <a:prstGeom prst="rect">
            <a:avLst/>
          </a:prstGeom>
        </p:spPr>
        <p:txBody>
          <a:bodyPr vert="horz" lIns="94028" tIns="47015" rIns="94028" bIns="470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5"/>
            <a:ext cx="3170248" cy="480223"/>
          </a:xfrm>
          <a:prstGeom prst="rect">
            <a:avLst/>
          </a:prstGeom>
        </p:spPr>
        <p:txBody>
          <a:bodyPr vert="horz" lIns="94028" tIns="47015" rIns="94028" bIns="47015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170248" cy="480223"/>
          </a:xfrm>
          <a:prstGeom prst="rect">
            <a:avLst/>
          </a:prstGeom>
        </p:spPr>
        <p:txBody>
          <a:bodyPr vert="horz" lIns="94028" tIns="47015" rIns="94028" bIns="470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6"/>
            <a:ext cx="3170248" cy="480223"/>
          </a:xfrm>
          <a:prstGeom prst="rect">
            <a:avLst/>
          </a:prstGeom>
        </p:spPr>
        <p:txBody>
          <a:bodyPr vert="horz" lIns="94028" tIns="47015" rIns="94028" bIns="47015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28" tIns="47015" rIns="94028" bIns="470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4" y="4561308"/>
            <a:ext cx="5851504" cy="4320377"/>
          </a:xfrm>
          <a:prstGeom prst="rect">
            <a:avLst/>
          </a:prstGeom>
        </p:spPr>
        <p:txBody>
          <a:bodyPr vert="horz" lIns="94028" tIns="47015" rIns="94028" bIns="470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5"/>
            <a:ext cx="3170248" cy="480223"/>
          </a:xfrm>
          <a:prstGeom prst="rect">
            <a:avLst/>
          </a:prstGeom>
        </p:spPr>
        <p:txBody>
          <a:bodyPr vert="horz" lIns="94028" tIns="47015" rIns="94028" bIns="470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5"/>
            <a:ext cx="3170248" cy="480223"/>
          </a:xfrm>
          <a:prstGeom prst="rect">
            <a:avLst/>
          </a:prstGeom>
        </p:spPr>
        <p:txBody>
          <a:bodyPr vert="horz" lIns="94028" tIns="47015" rIns="94028" bIns="47015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3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2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34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7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2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May 29, 2018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0"/>
            <a:ext cx="1899719" cy="1372224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632448" cy="990600"/>
          </a:xfrm>
        </p:spPr>
        <p:txBody>
          <a:bodyPr>
            <a:normAutofit/>
          </a:bodyPr>
          <a:lstStyle>
            <a:lvl1pPr>
              <a:defRPr sz="36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67000" cy="365125"/>
          </a:xfrm>
        </p:spPr>
        <p:txBody>
          <a:bodyPr/>
          <a:lstStyle>
            <a:lvl1pPr>
              <a:defRPr sz="1050">
                <a:latin typeface="Garamond" pitchFamily="18" charset="0"/>
              </a:defRPr>
            </a:lvl1pPr>
          </a:lstStyle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477000" y="6492875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71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9679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City of Los Alamitos</a:t>
            </a:r>
            <a:br>
              <a:rPr lang="en-US" sz="3600" b="1" dirty="0"/>
            </a:br>
            <a:r>
              <a:rPr lang="en-US" sz="3600" b="1" dirty="0"/>
              <a:t>Districting 2018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AFDDA-BC63-4BAC-B435-CBF2F431145F}"/>
              </a:ext>
            </a:extLst>
          </p:cNvPr>
          <p:cNvSpPr txBox="1"/>
          <p:nvPr/>
        </p:nvSpPr>
        <p:spPr>
          <a:xfrm>
            <a:off x="2514600" y="6248400"/>
            <a:ext cx="394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Dr. Justin Levitt, Vice President, NDC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CBFB1-486F-4CA9-972A-427C15FC45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989" y="381000"/>
            <a:ext cx="579120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5E430-692A-43E4-8605-9CDE98A05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1130200"/>
            <a:ext cx="7467600" cy="57277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3448" cy="990600"/>
          </a:xfrm>
        </p:spPr>
        <p:txBody>
          <a:bodyPr/>
          <a:lstStyle/>
          <a:p>
            <a:r>
              <a:rPr lang="en-US" dirty="0"/>
              <a:t>Asian-Amer. Eligible Voters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1752600"/>
            <a:ext cx="297180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Asian-Americans are concentrated in the 85-person Census Block around the middle and elementary schools and a few blocks southwest of Los Alamitos Elementary.</a:t>
            </a:r>
          </a:p>
        </p:txBody>
      </p:sp>
    </p:spTree>
    <p:extLst>
      <p:ext uri="{BB962C8B-B14F-4D97-AF65-F5344CB8AC3E}">
        <p14:creationId xmlns:p14="http://schemas.microsoft.com/office/powerpoint/2010/main" val="36997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D74E-FBCA-4EA1-BD95-9A9CC4BA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7800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157E8-76EE-4419-8FFE-9D68872C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6,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4C91C-729C-42DF-A721-4E6D41E1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493271-804D-44FC-9FF2-26FC1581D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" y="2551646"/>
            <a:ext cx="5502563" cy="4306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41F885-F690-4959-BB75-0BC98D0F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10" y="0"/>
            <a:ext cx="5502563" cy="43063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286BD4-36D4-4A5A-AA86-99AFFBC3B7F8}"/>
              </a:ext>
            </a:extLst>
          </p:cNvPr>
          <p:cNvSpPr txBox="1"/>
          <p:nvPr/>
        </p:nvSpPr>
        <p:spPr>
          <a:xfrm>
            <a:off x="6248400" y="6019800"/>
            <a:ext cx="274320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ACS Socio-Economic Data are available at the less-precise Census Tract level.</a:t>
            </a:r>
          </a:p>
        </p:txBody>
      </p:sp>
    </p:spTree>
    <p:extLst>
      <p:ext uri="{BB962C8B-B14F-4D97-AF65-F5344CB8AC3E}">
        <p14:creationId xmlns:p14="http://schemas.microsoft.com/office/powerpoint/2010/main" val="299706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84CC-1EE1-4212-BF88-301CEB90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&amp; Questions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DE892-952C-4331-9190-DAA42311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67657-2D67-432F-ADBA-9830FE2A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56874E-B8E7-4D8D-8111-51AEEE246E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8486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your neighborhood or “community of interest”?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you prefer your neighborhood be kept together in one district or have multiple representatives?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other communities of interest in the City that should be considered when drafting maps?</a:t>
            </a:r>
          </a:p>
        </p:txBody>
      </p:sp>
    </p:spTree>
    <p:extLst>
      <p:ext uri="{BB962C8B-B14F-4D97-AF65-F5344CB8AC3E}">
        <p14:creationId xmlns:p14="http://schemas.microsoft.com/office/powerpoint/2010/main" val="97475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Systems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“From District”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“By District”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40224" y="5715000"/>
            <a:ext cx="40386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The California Voting Rights Act was written to specifically require by-district elections.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3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29, 2018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95778"/>
              </p:ext>
            </p:extLst>
          </p:nvPr>
        </p:nvGraphicFramePr>
        <p:xfrm>
          <a:off x="188976" y="1600200"/>
          <a:ext cx="876605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011">
                  <a:extLst>
                    <a:ext uri="{9D8B030D-6E8A-4147-A177-3AD203B41FA5}">
                      <a16:colId xmlns:a16="http://schemas.microsoft.com/office/drawing/2014/main" val="802450192"/>
                    </a:ext>
                  </a:extLst>
                </a:gridCol>
                <a:gridCol w="6818039">
                  <a:extLst>
                    <a:ext uri="{9D8B030D-6E8A-4147-A177-3AD203B41FA5}">
                      <a16:colId xmlns:a16="http://schemas.microsoft.com/office/drawing/2014/main" val="3045602516"/>
                    </a:ext>
                  </a:extLst>
                </a:gridCol>
              </a:tblGrid>
              <a:tr h="3277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52265"/>
                  </a:ext>
                </a:extLst>
              </a:tr>
              <a:tr h="3283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May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 to gather input on the composition of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653234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June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nd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 to gather input on the composition of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938984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June 11 at the latest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Draft maps posted on City website and available at City 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277725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June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hearing: public input on draft maps and election sequencing (5 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July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hearing: public input on draft maps and election sequencing </a:t>
                      </a:r>
                    </a:p>
                    <a:p>
                      <a:pPr algn="ctr"/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Possible map selection and First 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18097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July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hearing: Map selection and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0170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Nov.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 by-district elections in two zones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67113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Nov.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 by-district elections in remaining three zones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83886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41083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Districts redrawn to reflect 2020 Census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8601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CVRA 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800600" cy="5192234"/>
          </a:xfrm>
        </p:spPr>
        <p:txBody>
          <a:bodyPr>
            <a:normAutofit/>
          </a:bodyPr>
          <a:lstStyle/>
          <a:p>
            <a:r>
              <a:rPr lang="en-US" sz="2400" dirty="0"/>
              <a:t>Switched (or in the process of switching) as a result of CVRA:</a:t>
            </a:r>
          </a:p>
          <a:p>
            <a:pPr lvl="1"/>
            <a:r>
              <a:rPr lang="en-US" sz="2000" dirty="0"/>
              <a:t>At least 165 school districts</a:t>
            </a:r>
          </a:p>
          <a:p>
            <a:pPr lvl="1"/>
            <a:r>
              <a:rPr lang="en-US" sz="2000" dirty="0"/>
              <a:t>30 Community College Districts</a:t>
            </a:r>
          </a:p>
          <a:p>
            <a:pPr lvl="1"/>
            <a:r>
              <a:rPr lang="en-US" sz="2000" dirty="0"/>
              <a:t>90 cities</a:t>
            </a:r>
          </a:p>
          <a:p>
            <a:pPr lvl="1"/>
            <a:r>
              <a:rPr lang="en-US" sz="2000" dirty="0"/>
              <a:t>1 County Board of Supervisors</a:t>
            </a:r>
          </a:p>
          <a:p>
            <a:pPr lvl="1"/>
            <a:r>
              <a:rPr lang="en-US" sz="2000" dirty="0"/>
              <a:t>8 water and other special districts.</a:t>
            </a:r>
            <a:endParaRPr lang="en-US" sz="1600" dirty="0"/>
          </a:p>
          <a:p>
            <a:pPr lvl="2"/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4419600" cy="503522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decisions &amp; settlements</a:t>
            </a:r>
          </a:p>
          <a:p>
            <a:pPr lvl="1"/>
            <a:r>
              <a:rPr lang="en-US" sz="2000" dirty="0"/>
              <a:t>Only Palmdale has gone to trial on the merits (the city lost)</a:t>
            </a:r>
          </a:p>
          <a:p>
            <a:pPr lvl="1"/>
            <a:r>
              <a:rPr lang="en-US" sz="2000" dirty="0"/>
              <a:t>Key settlements:</a:t>
            </a:r>
          </a:p>
          <a:p>
            <a:pPr lvl="2"/>
            <a:r>
              <a:rPr lang="en-US" sz="1800" dirty="0"/>
              <a:t>Palmdale: $4.7 million</a:t>
            </a:r>
          </a:p>
          <a:p>
            <a:pPr lvl="2"/>
            <a:r>
              <a:rPr lang="en-US" sz="1800" dirty="0"/>
              <a:t>Modesto: $3 million </a:t>
            </a:r>
          </a:p>
          <a:p>
            <a:pPr lvl="2"/>
            <a:r>
              <a:rPr lang="en-US" sz="1800" dirty="0"/>
              <a:t>Anaheim: $1.1 million</a:t>
            </a:r>
          </a:p>
          <a:p>
            <a:pPr lvl="2"/>
            <a:r>
              <a:rPr lang="en-US" sz="1800" dirty="0"/>
              <a:t>Whittier: $1 million</a:t>
            </a:r>
          </a:p>
          <a:p>
            <a:pPr lvl="2"/>
            <a:r>
              <a:rPr lang="en-US" sz="1800" dirty="0"/>
              <a:t>Santa Barbara: $600,000</a:t>
            </a:r>
          </a:p>
          <a:p>
            <a:pPr lvl="2"/>
            <a:r>
              <a:rPr lang="en-US" sz="1800" dirty="0"/>
              <a:t>Tulare Hospital: $500,000</a:t>
            </a:r>
          </a:p>
          <a:p>
            <a:pPr lvl="2"/>
            <a:r>
              <a:rPr lang="en-US" sz="1800" dirty="0"/>
              <a:t>Madera Unified: about $170,000</a:t>
            </a:r>
          </a:p>
          <a:p>
            <a:pPr lvl="2"/>
            <a:r>
              <a:rPr lang="en-US" sz="1800" dirty="0"/>
              <a:t>Hanford Joint Union Schools: $118,000</a:t>
            </a:r>
          </a:p>
          <a:p>
            <a:pPr lvl="2"/>
            <a:r>
              <a:rPr lang="en-US" sz="1800" dirty="0"/>
              <a:t>Merced City: $42,000</a:t>
            </a:r>
          </a:p>
          <a:p>
            <a:pPr lvl="2"/>
            <a:r>
              <a:rPr lang="en-US" sz="1800" dirty="0"/>
              <a:t>Placentia: $20,000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Demographic &amp; Election Review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6934200" cy="869950"/>
          </a:xfrm>
        </p:spPr>
        <p:txBody>
          <a:bodyPr/>
          <a:lstStyle/>
          <a:p>
            <a:r>
              <a:rPr lang="en-US" sz="3600" b="1" dirty="0"/>
              <a:t>Traditional Districting Criteria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2438400"/>
            <a:ext cx="3886200" cy="167640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/>
              <a:t>Equal Population</a:t>
            </a:r>
            <a:endParaRPr lang="en-US" altLang="en-US" sz="2000" dirty="0"/>
          </a:p>
          <a:p>
            <a:r>
              <a:rPr lang="en-US" altLang="en-US" sz="2400" b="1" dirty="0"/>
              <a:t>Federal</a:t>
            </a:r>
            <a:r>
              <a:rPr lang="en-US" altLang="en-US" sz="2400" dirty="0"/>
              <a:t> </a:t>
            </a:r>
            <a:r>
              <a:rPr lang="en-US" altLang="en-US" sz="2400" b="1" dirty="0"/>
              <a:t>Voting Rights Act</a:t>
            </a:r>
          </a:p>
          <a:p>
            <a:r>
              <a:rPr lang="en-US" altLang="en-US" sz="2400" b="1" dirty="0"/>
              <a:t>No Racial Gerrymandering</a:t>
            </a:r>
          </a:p>
          <a:p>
            <a:pPr lvl="1"/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67200" y="2438399"/>
            <a:ext cx="4419600" cy="395287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/>
              <a:t>Communities of interest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/>
              <a:t>Compact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/>
              <a:t>Contiguous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/>
              <a:t>Visible (Natural &amp; man-made) boundaries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/>
              <a:t>Planned future growth/ Growth since 2010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/>
              <a:t>Respect for voters’ wishes and continuity in office</a:t>
            </a:r>
          </a:p>
          <a:p>
            <a:pPr>
              <a:spcBef>
                <a:spcPct val="0"/>
              </a:spcBef>
            </a:pP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152400" y="1752600"/>
            <a:ext cx="3886200" cy="640080"/>
          </a:xfrm>
        </p:spPr>
        <p:txBody>
          <a:bodyPr/>
          <a:lstStyle/>
          <a:p>
            <a:r>
              <a:rPr lang="en-US" dirty="0"/>
              <a:t>Federal Laws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7200" y="1752600"/>
            <a:ext cx="4495800" cy="640080"/>
          </a:xfrm>
        </p:spPr>
        <p:txBody>
          <a:bodyPr/>
          <a:lstStyle/>
          <a:p>
            <a:r>
              <a:rPr lang="en-US" dirty="0"/>
              <a:t>Traditional Criteria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3400"/>
            <a:ext cx="3088598" cy="2047875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Garamond" panose="02020404030301010803" pitchFamily="18" charset="0"/>
              </a:rPr>
              <a:t>May 29, 2018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2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Communities of Interest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587975"/>
            <a:ext cx="8461248" cy="489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1</a:t>
            </a:r>
            <a:r>
              <a:rPr lang="en-US" sz="2000" b="1" baseline="30000" dirty="0">
                <a:solidFill>
                  <a:srgbClr val="7030A0"/>
                </a:solidFill>
              </a:rPr>
              <a:t>st</a:t>
            </a:r>
            <a:r>
              <a:rPr lang="en-US" sz="2000" b="1" dirty="0">
                <a:solidFill>
                  <a:srgbClr val="7030A0"/>
                </a:solidFill>
              </a:rPr>
              <a:t> Question: what is your neighborhood or community of interest?</a:t>
            </a:r>
          </a:p>
          <a:p>
            <a:pPr marL="0" indent="0">
              <a:buNone/>
            </a:pPr>
            <a:r>
              <a:rPr lang="en-US" sz="2200" b="1" dirty="0"/>
              <a:t>A Community of Interest is generally defined as a neighborhood or community of shared interests, views, problems, or characteristics. </a:t>
            </a:r>
            <a:r>
              <a:rPr lang="en-US" sz="1800" dirty="0"/>
              <a:t>Possible community feature/boundary definitions include:</a:t>
            </a:r>
          </a:p>
          <a:p>
            <a:r>
              <a:rPr lang="en-US" sz="1800" dirty="0"/>
              <a:t>School attendance areas</a:t>
            </a:r>
          </a:p>
          <a:p>
            <a:r>
              <a:rPr lang="en-US" sz="1800" dirty="0"/>
              <a:t>Natural neighborhood dividing lines, such as highway or major roads, rivers, canals, and/or hills </a:t>
            </a:r>
          </a:p>
          <a:p>
            <a:r>
              <a:rPr lang="en-US" sz="1800" dirty="0"/>
              <a:t>Areas around parks and other neighborhood landmarks</a:t>
            </a:r>
          </a:p>
          <a:p>
            <a:r>
              <a:rPr lang="en-US" sz="1800" dirty="0"/>
              <a:t>Common issues, neighborhood activities, or legislative/election concerns</a:t>
            </a:r>
          </a:p>
          <a:p>
            <a:r>
              <a:rPr lang="en-US" sz="1800" dirty="0"/>
              <a:t>Shared demographic characteristics</a:t>
            </a:r>
          </a:p>
          <a:p>
            <a:pPr lvl="1"/>
            <a:r>
              <a:rPr lang="en-US" sz="1600" dirty="0"/>
              <a:t>Such as similar levels of income, education, or linguistic isolation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baseline="30000" dirty="0">
                <a:solidFill>
                  <a:srgbClr val="7030A0"/>
                </a:solidFill>
              </a:rPr>
              <a:t>nd</a:t>
            </a:r>
            <a:r>
              <a:rPr lang="en-US" sz="2000" b="1" dirty="0">
                <a:solidFill>
                  <a:srgbClr val="7030A0"/>
                </a:solidFill>
              </a:rPr>
              <a:t> Question: Does a Community of Interest want to be united in one district, or to be divided to have a voice in multiple elections?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133" y="6131859"/>
            <a:ext cx="3546227" cy="6787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1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0"/>
            <a:ext cx="2667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Demographic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590800"/>
            <a:ext cx="251460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Latinos are 21% of the total population and 19% of the eligible voters (measured by Citizen Voting Age Population data).</a:t>
            </a:r>
          </a:p>
          <a:p>
            <a:pPr algn="ctr"/>
            <a:endParaRPr lang="en-US" sz="16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Asian-Americans are 14% of total population and 13% of eligible voters.</a:t>
            </a:r>
          </a:p>
          <a:p>
            <a:pPr algn="ctr"/>
            <a:endParaRPr lang="en-US" sz="16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African-Americans are 3% of total population and 6% of eligible voters.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6750EDF-CC02-4BCD-BB29-B6C9A40123E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12427" y="304800"/>
          <a:ext cx="6531573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4" imgW="6233231" imgH="6252375" progId="Excel.Sheet.12">
                  <p:embed/>
                </p:oleObj>
              </mc:Choice>
              <mc:Fallback>
                <p:oleObj name="Worksheet" r:id="rId4" imgW="6233231" imgH="6252375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6750EDF-CC02-4BCD-BB29-B6C9A4012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2427" y="304800"/>
                        <a:ext cx="6531573" cy="655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59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9EC4CC-283C-4C85-BABF-DC5CEDA30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1130201"/>
            <a:ext cx="7467600" cy="57277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3448" cy="990600"/>
          </a:xfrm>
        </p:spPr>
        <p:txBody>
          <a:bodyPr/>
          <a:lstStyle/>
          <a:p>
            <a:r>
              <a:rPr lang="en-US" dirty="0"/>
              <a:t>Latino Percentage of Eligible Voters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1653613"/>
            <a:ext cx="29718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Latinos are somewhat more concentrated along the middle of the city and around Los Alamitos High School, but Latinos are only a majority in two small census blocks (shown in red).</a:t>
            </a:r>
          </a:p>
        </p:txBody>
      </p:sp>
    </p:spTree>
    <p:extLst>
      <p:ext uri="{BB962C8B-B14F-4D97-AF65-F5344CB8AC3E}">
        <p14:creationId xmlns:p14="http://schemas.microsoft.com/office/powerpoint/2010/main" val="1265214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7036</TotalTime>
  <Words>694</Words>
  <Application>Microsoft Office PowerPoint</Application>
  <PresentationFormat>On-screen Show (4:3)</PresentationFormat>
  <Paragraphs>121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Garamond</vt:lpstr>
      <vt:lpstr>Tw Cen MT</vt:lpstr>
      <vt:lpstr>Wingdings</vt:lpstr>
      <vt:lpstr>Wingdings 2</vt:lpstr>
      <vt:lpstr>Median</vt:lpstr>
      <vt:lpstr>Worksheet</vt:lpstr>
      <vt:lpstr>City of Los Alamitos Districting 2018</vt:lpstr>
      <vt:lpstr>Election Systems</vt:lpstr>
      <vt:lpstr>Project Timeline</vt:lpstr>
      <vt:lpstr>CVRA Impact</vt:lpstr>
      <vt:lpstr>Demographic &amp; Election Review</vt:lpstr>
      <vt:lpstr>Traditional Districting Criteria</vt:lpstr>
      <vt:lpstr>Defining Communities of Interest</vt:lpstr>
      <vt:lpstr>Demographic Summary</vt:lpstr>
      <vt:lpstr>Latino Percentage of Eligible Voters</vt:lpstr>
      <vt:lpstr>Asian-Amer. Eligible Voters</vt:lpstr>
      <vt:lpstr>Other Demographics</vt:lpstr>
      <vt:lpstr>Discussion &amp; Questions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Tulare 2011 Redistricting</dc:title>
  <dc:creator>DMeyer12</dc:creator>
  <cp:lastModifiedBy>Windy Quintanar</cp:lastModifiedBy>
  <cp:revision>474</cp:revision>
  <cp:lastPrinted>2017-11-02T07:36:32Z</cp:lastPrinted>
  <dcterms:created xsi:type="dcterms:W3CDTF">2011-05-19T00:29:13Z</dcterms:created>
  <dcterms:modified xsi:type="dcterms:W3CDTF">2018-05-29T18:03:38Z</dcterms:modified>
</cp:coreProperties>
</file>