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7" r:id="rId2"/>
    <p:sldId id="446" r:id="rId3"/>
    <p:sldId id="447" r:id="rId4"/>
    <p:sldId id="457" r:id="rId5"/>
    <p:sldId id="458" r:id="rId6"/>
    <p:sldId id="459" r:id="rId7"/>
    <p:sldId id="460" r:id="rId8"/>
    <p:sldId id="461" r:id="rId9"/>
    <p:sldId id="463" r:id="rId10"/>
    <p:sldId id="464" r:id="rId11"/>
    <p:sldId id="465" r:id="rId12"/>
    <p:sldId id="46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FF"/>
    <a:srgbClr val="000000"/>
    <a:srgbClr val="C13F3F"/>
    <a:srgbClr val="D9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0" autoAdjust="0"/>
    <p:restoredTop sz="95083" autoAdjust="0"/>
  </p:normalViewPr>
  <p:slideViewPr>
    <p:cSldViewPr>
      <p:cViewPr varScale="1">
        <p:scale>
          <a:sx n="109" d="100"/>
          <a:sy n="109" d="100"/>
        </p:scale>
        <p:origin x="18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038154" cy="464978"/>
          </a:xfrm>
          <a:prstGeom prst="rect">
            <a:avLst/>
          </a:prstGeom>
        </p:spPr>
        <p:txBody>
          <a:bodyPr vert="horz" lIns="90634" tIns="45318" rIns="90634" bIns="453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6"/>
            <a:ext cx="3038154" cy="464978"/>
          </a:xfrm>
          <a:prstGeom prst="rect">
            <a:avLst/>
          </a:prstGeom>
        </p:spPr>
        <p:txBody>
          <a:bodyPr vert="horz" lIns="90634" tIns="45318" rIns="90634" bIns="45318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52"/>
            <a:ext cx="3038154" cy="464978"/>
          </a:xfrm>
          <a:prstGeom prst="rect">
            <a:avLst/>
          </a:prstGeom>
        </p:spPr>
        <p:txBody>
          <a:bodyPr vert="horz" lIns="90634" tIns="45318" rIns="90634" bIns="453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29852"/>
            <a:ext cx="3038154" cy="464978"/>
          </a:xfrm>
          <a:prstGeom prst="rect">
            <a:avLst/>
          </a:prstGeom>
        </p:spPr>
        <p:txBody>
          <a:bodyPr vert="horz" lIns="90634" tIns="45318" rIns="90634" bIns="45318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038154" cy="464978"/>
          </a:xfrm>
          <a:prstGeom prst="rect">
            <a:avLst/>
          </a:prstGeom>
        </p:spPr>
        <p:txBody>
          <a:bodyPr vert="horz" lIns="90634" tIns="45318" rIns="90634" bIns="453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5" y="6"/>
            <a:ext cx="3038154" cy="464978"/>
          </a:xfrm>
          <a:prstGeom prst="rect">
            <a:avLst/>
          </a:prstGeom>
        </p:spPr>
        <p:txBody>
          <a:bodyPr vert="horz" lIns="90634" tIns="45318" rIns="90634" bIns="45318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4" tIns="45318" rIns="90634" bIns="453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0" y="4416505"/>
            <a:ext cx="5607691" cy="4183222"/>
          </a:xfrm>
          <a:prstGeom prst="rect">
            <a:avLst/>
          </a:prstGeom>
        </p:spPr>
        <p:txBody>
          <a:bodyPr vert="horz" lIns="90634" tIns="45318" rIns="90634" bIns="453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52"/>
            <a:ext cx="3038154" cy="464978"/>
          </a:xfrm>
          <a:prstGeom prst="rect">
            <a:avLst/>
          </a:prstGeom>
        </p:spPr>
        <p:txBody>
          <a:bodyPr vert="horz" lIns="90634" tIns="45318" rIns="90634" bIns="453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5" y="8829852"/>
            <a:ext cx="3038154" cy="464978"/>
          </a:xfrm>
          <a:prstGeom prst="rect">
            <a:avLst/>
          </a:prstGeom>
        </p:spPr>
        <p:txBody>
          <a:bodyPr vert="horz" lIns="90634" tIns="45318" rIns="90634" bIns="45318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3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July 9, 2018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0"/>
            <a:ext cx="1899719" cy="1372224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632448" cy="990600"/>
          </a:xfrm>
        </p:spPr>
        <p:txBody>
          <a:bodyPr>
            <a:normAutofit/>
          </a:bodyPr>
          <a:lstStyle>
            <a:lvl1pPr>
              <a:defRPr sz="36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67000" cy="365125"/>
          </a:xfrm>
        </p:spPr>
        <p:txBody>
          <a:bodyPr/>
          <a:lstStyle>
            <a:lvl1pPr>
              <a:defRPr sz="1050">
                <a:latin typeface="Garamond" pitchFamily="18" charset="0"/>
              </a:defRPr>
            </a:lvl1pPr>
          </a:lstStyle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477000" y="6492875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71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ityoflosalamitos.org/district-elections/" TargetMode="External"/><Relationship Id="rId2" Type="http://schemas.openxmlformats.org/officeDocument/2006/relationships/hyperlink" Target="https://ndcresearch.maps.arcgis.com/apps/View/index.html?appid=fc930f98c8274d9482f46e147cd3190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9679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City of Los Alamitos</a:t>
            </a:r>
            <a:br>
              <a:rPr lang="en-US" sz="3600" b="1" dirty="0"/>
            </a:br>
            <a:r>
              <a:rPr lang="en-US" sz="3600" b="1" dirty="0"/>
              <a:t>Districting 2018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AFDDA-BC63-4BAC-B435-CBF2F431145F}"/>
              </a:ext>
            </a:extLst>
          </p:cNvPr>
          <p:cNvSpPr txBox="1"/>
          <p:nvPr/>
        </p:nvSpPr>
        <p:spPr>
          <a:xfrm>
            <a:off x="2514600" y="6248400"/>
            <a:ext cx="392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Dr. Douglas Johnson, President, NDC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CBFB1-486F-4CA9-972A-427C15FC45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989" y="381000"/>
            <a:ext cx="579120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AD2B-A5D2-4D20-9ADF-B80844DC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6632448" cy="990600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Ouardani</a:t>
            </a:r>
            <a:r>
              <a:rPr lang="en-US" dirty="0"/>
              <a:t> Map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54299-70C7-4CDC-A5B3-6D512037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E508-21CF-4843-A4B9-96FAFABD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92B51E-021A-4668-96F7-8BB2898910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0" y="1585637"/>
            <a:ext cx="7334930" cy="5047567"/>
          </a:xfrm>
        </p:spPr>
      </p:pic>
    </p:spTree>
    <p:extLst>
      <p:ext uri="{BB962C8B-B14F-4D97-AF65-F5344CB8AC3E}">
        <p14:creationId xmlns:p14="http://schemas.microsoft.com/office/powerpoint/2010/main" val="314408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AD2B-A5D2-4D20-9ADF-B80844DC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6632448" cy="990600"/>
          </a:xfrm>
        </p:spPr>
        <p:txBody>
          <a:bodyPr/>
          <a:lstStyle/>
          <a:p>
            <a:r>
              <a:rPr lang="en-US" dirty="0"/>
              <a:t>Strawther Map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54299-70C7-4CDC-A5B3-6D512037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E508-21CF-4843-A4B9-96FAFABD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92B51E-021A-4668-96F7-8BB2898910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1" y="1585637"/>
            <a:ext cx="7451448" cy="5047567"/>
          </a:xfrm>
        </p:spPr>
      </p:pic>
    </p:spTree>
    <p:extLst>
      <p:ext uri="{BB962C8B-B14F-4D97-AF65-F5344CB8AC3E}">
        <p14:creationId xmlns:p14="http://schemas.microsoft.com/office/powerpoint/2010/main" val="58708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95420-4A3B-4500-9443-ED9C33585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60" y="2743200"/>
            <a:ext cx="8763000" cy="2514600"/>
          </a:xfrm>
        </p:spPr>
        <p:txBody>
          <a:bodyPr>
            <a:normAutofit/>
          </a:bodyPr>
          <a:lstStyle/>
          <a:p>
            <a:r>
              <a:rPr lang="en-US" sz="2400" dirty="0"/>
              <a:t>4-District demonstration map also included in agenda packet.</a:t>
            </a:r>
          </a:p>
          <a:p>
            <a:r>
              <a:rPr lang="en-US" sz="2400" dirty="0"/>
              <a:t>What do you like or dislike about each map?</a:t>
            </a:r>
          </a:p>
          <a:p>
            <a:r>
              <a:rPr lang="en-US" sz="2400" dirty="0"/>
              <a:t>What map is best for your “community of interest” or neighborhood?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" y="6448325"/>
            <a:ext cx="2667000" cy="365125"/>
          </a:xfrm>
        </p:spPr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520AB23B-9BF0-489E-A8C2-70A75979535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EE380-540E-462C-AC7E-1B6E8D9723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7" r="19217" b="11181"/>
          <a:stretch/>
        </p:blipFill>
        <p:spPr>
          <a:xfrm>
            <a:off x="5798386" y="4267201"/>
            <a:ext cx="3345613" cy="259079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9344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9, 2018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768880"/>
              </p:ext>
            </p:extLst>
          </p:nvPr>
        </p:nvGraphicFramePr>
        <p:xfrm>
          <a:off x="76200" y="16002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802450192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045602516"/>
                    </a:ext>
                  </a:extLst>
                </a:gridCol>
              </a:tblGrid>
              <a:tr h="3277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52265"/>
                  </a:ext>
                </a:extLst>
              </a:tr>
              <a:tr h="32839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May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 to gather input on the composition of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653234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June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nd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 to gather input on the composition of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938984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June 11 at the latest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Draft maps posted on City website and available at City 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277725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June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hearing: public input on draft maps and election sequencing (5 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July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hearing: public input on draft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maps, election sequencing, and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possible map selection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18097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July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hearing: Map selection and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 reading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0170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August 20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Adoption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of Map by Ordinance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330183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Nov.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 by-district elections in two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67113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Nov.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 by-district elections in remaining three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83886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41083"/>
                  </a:ext>
                </a:extLst>
              </a:tr>
              <a:tr h="327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Districts redrawn to reflect 2020 Census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8601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6934200" cy="869950"/>
          </a:xfrm>
        </p:spPr>
        <p:txBody>
          <a:bodyPr/>
          <a:lstStyle/>
          <a:p>
            <a:r>
              <a:rPr lang="en-US" sz="3600" b="1" dirty="0"/>
              <a:t>Traditional Districting Criteria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2438400"/>
            <a:ext cx="3886200" cy="167640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/>
              <a:t>Equal Population</a:t>
            </a:r>
            <a:endParaRPr lang="en-US" altLang="en-US" sz="2000" dirty="0"/>
          </a:p>
          <a:p>
            <a:r>
              <a:rPr lang="en-US" altLang="en-US" sz="2400" b="1" dirty="0"/>
              <a:t>Federal</a:t>
            </a:r>
            <a:r>
              <a:rPr lang="en-US" altLang="en-US" sz="2400" dirty="0"/>
              <a:t> </a:t>
            </a:r>
            <a:r>
              <a:rPr lang="en-US" altLang="en-US" sz="2400" b="1" dirty="0"/>
              <a:t>Voting Rights Act</a:t>
            </a:r>
          </a:p>
          <a:p>
            <a:r>
              <a:rPr lang="en-US" altLang="en-US" sz="2400" b="1" dirty="0"/>
              <a:t>No Racial Gerrymandering</a:t>
            </a:r>
          </a:p>
          <a:p>
            <a:pPr lvl="1"/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67200" y="2438399"/>
            <a:ext cx="4419600" cy="395287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/>
              <a:t>Communities of interest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/>
              <a:t>Compact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/>
              <a:t>Contiguous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/>
              <a:t>Visible (Natural &amp; man-made) boundaries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/>
              <a:t>Planned future growth/ Growth since 2010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/>
              <a:t>Respect for voters’ wishes and continuity in office</a:t>
            </a:r>
          </a:p>
          <a:p>
            <a:pPr>
              <a:spcBef>
                <a:spcPct val="0"/>
              </a:spcBef>
            </a:pP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152400" y="1752600"/>
            <a:ext cx="3886200" cy="640080"/>
          </a:xfrm>
        </p:spPr>
        <p:txBody>
          <a:bodyPr/>
          <a:lstStyle/>
          <a:p>
            <a:r>
              <a:rPr lang="en-US" dirty="0"/>
              <a:t>Federal Laws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7200" y="1752600"/>
            <a:ext cx="4495800" cy="640080"/>
          </a:xfrm>
        </p:spPr>
        <p:txBody>
          <a:bodyPr/>
          <a:lstStyle/>
          <a:p>
            <a:r>
              <a:rPr lang="en-US" dirty="0"/>
              <a:t>Traditional Criteria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3400"/>
            <a:ext cx="3088598" cy="2047875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Garamond" panose="02020404030301010803" pitchFamily="18" charset="0"/>
              </a:rPr>
              <a:t>July 9, 2018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2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DA12D-EED2-4E10-935A-ABC6BD369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328" y="3086100"/>
            <a:ext cx="7960272" cy="2667000"/>
          </a:xfrm>
        </p:spPr>
        <p:txBody>
          <a:bodyPr>
            <a:normAutofit/>
          </a:bodyPr>
          <a:lstStyle/>
          <a:p>
            <a:r>
              <a:rPr lang="en-US" sz="2000" dirty="0"/>
              <a:t>Each of the following maps is population-balanced</a:t>
            </a:r>
          </a:p>
          <a:p>
            <a:endParaRPr lang="en-US" sz="2000" dirty="0"/>
          </a:p>
          <a:p>
            <a:r>
              <a:rPr lang="en-US" sz="2000" dirty="0"/>
              <a:t>These maps can be reviewed in much more detail using the interactive map viewer, available </a:t>
            </a:r>
            <a:r>
              <a:rPr lang="en-US" sz="2000" dirty="0">
                <a:hlinkClick r:id="rId2"/>
              </a:rPr>
              <a:t>online at this link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Visit </a:t>
            </a:r>
            <a:r>
              <a:rPr lang="en-US" sz="2000" dirty="0">
                <a:hlinkClick r:id="rId3"/>
              </a:rPr>
              <a:t>http://cityoflosalamitos.org/district-elections/</a:t>
            </a:r>
            <a:r>
              <a:rPr lang="en-US" sz="2000" dirty="0"/>
              <a:t> for more information.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4E2BF6-A1D2-4A5D-9C3D-4B41AA38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Maps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15146-F601-4F70-ACCF-E1B8E778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069A5-5A04-4122-8DD1-EDD7DBF3C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520AB23B-9BF0-489E-A8C2-70A7597953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4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AD2B-A5D2-4D20-9ADF-B80844DC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6632448" cy="990600"/>
          </a:xfrm>
        </p:spPr>
        <p:txBody>
          <a:bodyPr/>
          <a:lstStyle/>
          <a:p>
            <a:r>
              <a:rPr lang="en-US" dirty="0"/>
              <a:t>NDC Green Map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54299-70C7-4CDC-A5B3-6D512037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E508-21CF-4843-A4B9-96FAFABD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92B51E-021A-4668-96F7-8BB2898910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7208"/>
            <a:ext cx="7486891" cy="5164426"/>
          </a:xfrm>
        </p:spPr>
      </p:pic>
    </p:spTree>
    <p:extLst>
      <p:ext uri="{BB962C8B-B14F-4D97-AF65-F5344CB8AC3E}">
        <p14:creationId xmlns:p14="http://schemas.microsoft.com/office/powerpoint/2010/main" val="281554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AD2B-A5D2-4D20-9ADF-B80844DC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6632448" cy="990600"/>
          </a:xfrm>
        </p:spPr>
        <p:txBody>
          <a:bodyPr/>
          <a:lstStyle/>
          <a:p>
            <a:r>
              <a:rPr lang="en-US" dirty="0"/>
              <a:t>NDC Purple Map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54299-70C7-4CDC-A5B3-6D512037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E508-21CF-4843-A4B9-96FAFABD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92B51E-021A-4668-96F7-8BB2898910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27208"/>
            <a:ext cx="7486889" cy="5164426"/>
          </a:xfrm>
        </p:spPr>
      </p:pic>
    </p:spTree>
    <p:extLst>
      <p:ext uri="{BB962C8B-B14F-4D97-AF65-F5344CB8AC3E}">
        <p14:creationId xmlns:p14="http://schemas.microsoft.com/office/powerpoint/2010/main" val="106231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AD2B-A5D2-4D20-9ADF-B80844DC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6632448" cy="990600"/>
          </a:xfrm>
        </p:spPr>
        <p:txBody>
          <a:bodyPr/>
          <a:lstStyle/>
          <a:p>
            <a:r>
              <a:rPr lang="en-US" dirty="0"/>
              <a:t>NDC Tan Map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54299-70C7-4CDC-A5B3-6D512037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E508-21CF-4843-A4B9-96FAFABD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92B51E-021A-4668-96F7-8BB2898910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27208"/>
            <a:ext cx="7486889" cy="5164425"/>
          </a:xfrm>
        </p:spPr>
      </p:pic>
    </p:spTree>
    <p:extLst>
      <p:ext uri="{BB962C8B-B14F-4D97-AF65-F5344CB8AC3E}">
        <p14:creationId xmlns:p14="http://schemas.microsoft.com/office/powerpoint/2010/main" val="22930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AD2B-A5D2-4D20-9ADF-B80844DC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6632448" cy="990600"/>
          </a:xfrm>
        </p:spPr>
        <p:txBody>
          <a:bodyPr/>
          <a:lstStyle/>
          <a:p>
            <a:r>
              <a:rPr lang="en-US" dirty="0"/>
              <a:t>NDC Yellow Map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54299-70C7-4CDC-A5B3-6D512037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E508-21CF-4843-A4B9-96FAFABD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92B51E-021A-4668-96F7-8BB2898910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27208"/>
            <a:ext cx="7486888" cy="5164425"/>
          </a:xfrm>
        </p:spPr>
      </p:pic>
    </p:spTree>
    <p:extLst>
      <p:ext uri="{BB962C8B-B14F-4D97-AF65-F5344CB8AC3E}">
        <p14:creationId xmlns:p14="http://schemas.microsoft.com/office/powerpoint/2010/main" val="113583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AD2B-A5D2-4D20-9ADF-B80844DC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6632448" cy="990600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Ouardani</a:t>
            </a:r>
            <a:r>
              <a:rPr lang="en-US" dirty="0"/>
              <a:t> Map 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54299-70C7-4CDC-A5B3-6D512037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9,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E508-21CF-4843-A4B9-96FAFABD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0AB23B-9BF0-489E-A8C2-70A75979535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92B51E-021A-4668-96F7-8BB2898910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85637"/>
            <a:ext cx="7486888" cy="5047567"/>
          </a:xfrm>
        </p:spPr>
      </p:pic>
    </p:spTree>
    <p:extLst>
      <p:ext uri="{BB962C8B-B14F-4D97-AF65-F5344CB8AC3E}">
        <p14:creationId xmlns:p14="http://schemas.microsoft.com/office/powerpoint/2010/main" val="2105009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7141</TotalTime>
  <Words>335</Words>
  <Application>Microsoft Office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Garamond</vt:lpstr>
      <vt:lpstr>Tw Cen MT</vt:lpstr>
      <vt:lpstr>Wingdings</vt:lpstr>
      <vt:lpstr>Wingdings 2</vt:lpstr>
      <vt:lpstr>Median</vt:lpstr>
      <vt:lpstr>City of Los Alamitos Districting 2018</vt:lpstr>
      <vt:lpstr>Project Timeline</vt:lpstr>
      <vt:lpstr>Traditional Districting Criteria</vt:lpstr>
      <vt:lpstr>Draft Maps</vt:lpstr>
      <vt:lpstr>NDC Green Map</vt:lpstr>
      <vt:lpstr>NDC Purple Map</vt:lpstr>
      <vt:lpstr>NDC Tan Map</vt:lpstr>
      <vt:lpstr>NDC Yellow Map</vt:lpstr>
      <vt:lpstr>El Ouardani Map 3</vt:lpstr>
      <vt:lpstr>El Ouardani Map 4</vt:lpstr>
      <vt:lpstr>Strawther Map 2</vt:lpstr>
      <vt:lpstr>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Tulare 2011 Redistricting</dc:title>
  <dc:creator>DMeyer12</dc:creator>
  <cp:lastModifiedBy>Windy Quintanar</cp:lastModifiedBy>
  <cp:revision>483</cp:revision>
  <cp:lastPrinted>2018-07-09T21:07:16Z</cp:lastPrinted>
  <dcterms:created xsi:type="dcterms:W3CDTF">2011-05-19T00:29:13Z</dcterms:created>
  <dcterms:modified xsi:type="dcterms:W3CDTF">2018-07-09T21:07:31Z</dcterms:modified>
</cp:coreProperties>
</file>